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C2B617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C2B617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C2B617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C2B617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C2B617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C2B617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C2B617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C2B617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C2B617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ajor">
          <a:srgbClr val="C2B617"/>
        </a:fontRef>
        <a:srgbClr val="C2B617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381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381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ajor">
          <a:srgbClr val="C2B617"/>
        </a:fontRef>
        <a:srgbClr val="C2B617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381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381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ajor">
          <a:srgbClr val="C2B617"/>
        </a:fontRef>
        <a:srgbClr val="C2B617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381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381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ajor">
          <a:srgbClr val="C2B617"/>
        </a:fontRef>
        <a:srgbClr val="C2B61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4F2E7"/>
          </a:solidFill>
        </a:fill>
      </a:tcStyle>
    </a:wholeTbl>
    <a:band2H>
      <a:tcTxStyle b="def" i="def"/>
      <a:tcStyle>
        <a:tcBdr/>
        <a:fill>
          <a:solidFill>
            <a:srgbClr val="ABADC2"/>
          </a:solidFill>
        </a:fill>
      </a:tcStyle>
    </a:band2H>
    <a:firstCol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C2B617"/>
        </a:fontRef>
        <a:srgbClr val="C2B61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C2B617"/>
              </a:solidFill>
              <a:prstDash val="solid"/>
              <a:round/>
            </a:ln>
          </a:top>
          <a:bottom>
            <a:ln w="25400" cap="flat">
              <a:solidFill>
                <a:srgbClr val="C2B617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BADC2"/>
          </a:solidFill>
        </a:fill>
      </a:tcStyle>
    </a:lastRow>
    <a:fir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2B617"/>
              </a:solidFill>
              <a:prstDash val="solid"/>
              <a:round/>
            </a:ln>
          </a:top>
          <a:bottom>
            <a:ln w="25400" cap="flat">
              <a:solidFill>
                <a:srgbClr val="C2B617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ajor">
          <a:srgbClr val="C2B617"/>
        </a:fontRef>
        <a:srgbClr val="C2B617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rgbClr val="E9E5CA"/>
          </a:solidFill>
        </a:fill>
      </a:tcStyle>
    </a:wholeTbl>
    <a:band2H>
      <a:tcTxStyle b="def" i="def"/>
      <a:tcStyle>
        <a:tcBdr/>
        <a:fill>
          <a:solidFill>
            <a:srgbClr val="F4F2E7"/>
          </a:solidFill>
        </a:fill>
      </a:tcStyle>
    </a:band2H>
    <a:firstCol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rgbClr val="C2B617"/>
          </a:solidFill>
        </a:fill>
      </a:tcStyle>
    </a:firstCol>
    <a:la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381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rgbClr val="C2B617"/>
          </a:solidFill>
        </a:fill>
      </a:tcStyle>
    </a:lastRow>
    <a:fir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381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rgbClr val="C2B617"/>
          </a:solidFill>
        </a:fill>
      </a:tcStyle>
    </a:firstRow>
  </a:tblStyle>
  <a:tblStyle styleId="{2708684C-4D16-4618-839F-0558EEFCDFE6}" styleName="">
    <a:tblBg/>
    <a:wholeTbl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rgbClr val="ABADC2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solidFill>
            <a:srgbClr val="ABADC2">
              <a:alpha val="20000"/>
            </a:srgbClr>
          </a:solidFill>
        </a:fill>
      </a:tcStyle>
    </a:firstCol>
    <a:la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50800" cap="flat">
              <a:solidFill>
                <a:srgbClr val="ABADC2"/>
              </a:solidFill>
              <a:prstDash val="solid"/>
              <a:round/>
            </a:ln>
          </a:top>
          <a:bottom>
            <a:ln w="127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ABADC2"/>
        </a:fontRef>
        <a:srgbClr val="ABADC2"/>
      </a:tcTxStyle>
      <a:tcStyle>
        <a:tcBdr>
          <a:left>
            <a:ln w="12700" cap="flat">
              <a:solidFill>
                <a:srgbClr val="ABADC2"/>
              </a:solidFill>
              <a:prstDash val="solid"/>
              <a:round/>
            </a:ln>
          </a:left>
          <a:right>
            <a:ln w="12700" cap="flat">
              <a:solidFill>
                <a:srgbClr val="ABADC2"/>
              </a:solidFill>
              <a:prstDash val="solid"/>
              <a:round/>
            </a:ln>
          </a:right>
          <a:top>
            <a:ln w="12700" cap="flat">
              <a:solidFill>
                <a:srgbClr val="ABADC2"/>
              </a:solidFill>
              <a:prstDash val="solid"/>
              <a:round/>
            </a:ln>
          </a:top>
          <a:bottom>
            <a:ln w="25400" cap="flat">
              <a:solidFill>
                <a:srgbClr val="ABADC2"/>
              </a:solidFill>
              <a:prstDash val="solid"/>
              <a:round/>
            </a:ln>
          </a:bottom>
          <a:insideH>
            <a:ln w="12700" cap="flat">
              <a:solidFill>
                <a:srgbClr val="ABADC2"/>
              </a:solidFill>
              <a:prstDash val="solid"/>
              <a:round/>
            </a:ln>
          </a:insideH>
          <a:insideV>
            <a:ln w="12700" cap="flat">
              <a:solidFill>
                <a:srgbClr val="ABADC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dark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11973272" y="11525250"/>
            <a:ext cx="427931" cy="444500"/>
          </a:xfrm>
          <a:prstGeom prst="rect">
            <a:avLst/>
          </a:prstGeom>
        </p:spPr>
        <p:txBody>
          <a:bodyPr/>
          <a:lstStyle>
            <a:lvl1pPr>
              <a:defRPr b="0" cap="none" spc="0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282A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_line.png" descr="bg_line.png"/>
          <p:cNvPicPr>
            <a:picLocks noChangeAspect="1"/>
          </p:cNvPicPr>
          <p:nvPr/>
        </p:nvPicPr>
        <p:blipFill>
          <a:blip r:embed="rId2">
            <a:alphaModFix amt="1021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ángulo"/>
          <p:cNvSpPr/>
          <p:nvPr/>
        </p:nvSpPr>
        <p:spPr>
          <a:xfrm>
            <a:off x="-25401" y="-2183"/>
            <a:ext cx="24434800" cy="2176834"/>
          </a:xfrm>
          <a:prstGeom prst="rect">
            <a:avLst/>
          </a:prstGeom>
          <a:solidFill>
            <a:srgbClr val="1D1F3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4" name="Grupo"/>
          <p:cNvSpPr txBox="1"/>
          <p:nvPr/>
        </p:nvSpPr>
        <p:spPr>
          <a:xfrm>
            <a:off x="19191760" y="781451"/>
            <a:ext cx="2986025" cy="59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b="1" cap="all" sz="3000">
                <a:solidFill>
                  <a:srgbClr val="1D1F3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Fusion THEME</a:t>
            </a:r>
          </a:p>
        </p:txBody>
      </p:sp>
      <p:sp>
        <p:nvSpPr>
          <p:cNvPr id="5" name="VUE JS - THE ULTIMATE FRAMEWORK"/>
          <p:cNvSpPr txBox="1"/>
          <p:nvPr/>
        </p:nvSpPr>
        <p:spPr>
          <a:xfrm>
            <a:off x="901020" y="883051"/>
            <a:ext cx="640809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>
              <a:defRPr cap="all" spc="360" sz="1800">
                <a:solidFill>
                  <a:srgbClr val="717175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REACT JS -</a:t>
            </a:r>
            <a:r>
              <a:rPr>
                <a:solidFill>
                  <a:srgbClr val="F1253E"/>
                </a:solidFill>
              </a:rPr>
              <a:t> </a:t>
            </a:r>
            <a:r>
              <a:rPr>
                <a:solidFill>
                  <a:srgbClr val="F2D075"/>
                </a:solidFill>
              </a:rPr>
              <a:t>THE TRUE Frontend library</a:t>
            </a:r>
          </a:p>
        </p:txBody>
      </p:sp>
      <p:pic>
        <p:nvPicPr>
          <p:cNvPr id="6" name="Imagen" descr="Imagen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292467" y="12241362"/>
            <a:ext cx="2062029" cy="988562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itle Text"/>
          <p:cNvSpPr txBox="1"/>
          <p:nvPr>
            <p:ph type="title"/>
          </p:nvPr>
        </p:nvSpPr>
        <p:spPr>
          <a:xfrm>
            <a:off x="1624351" y="3063332"/>
            <a:ext cx="10226038" cy="2176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8" name="Body Level One…"/>
          <p:cNvSpPr txBox="1"/>
          <p:nvPr>
            <p:ph type="body" idx="1"/>
          </p:nvPr>
        </p:nvSpPr>
        <p:spPr>
          <a:xfrm>
            <a:off x="1670496" y="5413962"/>
            <a:ext cx="21043008" cy="6653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/>
          <p:nvPr>
            <p:ph type="sldNum" sz="quarter" idx="2"/>
          </p:nvPr>
        </p:nvSpPr>
        <p:spPr>
          <a:xfrm>
            <a:off x="23010426" y="819533"/>
            <a:ext cx="626111" cy="508001"/>
          </a:xfrm>
          <a:prstGeom prst="rect">
            <a:avLst/>
          </a:prstGeom>
          <a:ln w="12700">
            <a:miter lim="400000"/>
          </a:ln>
        </p:spPr>
        <p:txBody>
          <a:bodyPr wrap="none" lIns="38100" tIns="38100" rIns="38100" bIns="38100">
            <a:spAutoFit/>
          </a:bodyPr>
          <a:lstStyle>
            <a:lvl1pPr algn="ctr">
              <a:defRPr b="1" cap="all" spc="500" sz="2500">
                <a:solidFill>
                  <a:srgbClr val="ABADC2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0000" u="none">
          <a:ln>
            <a:noFill/>
          </a:ln>
          <a:solidFill>
            <a:srgbClr val="F4F5F7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0000" u="none">
          <a:ln>
            <a:noFill/>
          </a:ln>
          <a:solidFill>
            <a:srgbClr val="F4F5F7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0000" u="none">
          <a:ln>
            <a:noFill/>
          </a:ln>
          <a:solidFill>
            <a:srgbClr val="F4F5F7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0000" u="none">
          <a:ln>
            <a:noFill/>
          </a:ln>
          <a:solidFill>
            <a:srgbClr val="F4F5F7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0000" u="none">
          <a:ln>
            <a:noFill/>
          </a:ln>
          <a:solidFill>
            <a:srgbClr val="F4F5F7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0000" u="none">
          <a:ln>
            <a:noFill/>
          </a:ln>
          <a:solidFill>
            <a:srgbClr val="F4F5F7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0000" u="none">
          <a:ln>
            <a:noFill/>
          </a:ln>
          <a:solidFill>
            <a:srgbClr val="F4F5F7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0000" u="none">
          <a:ln>
            <a:noFill/>
          </a:ln>
          <a:solidFill>
            <a:srgbClr val="F4F5F7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0" strike="noStrike" sz="10000" u="none">
          <a:ln>
            <a:noFill/>
          </a:ln>
          <a:solidFill>
            <a:srgbClr val="F4F5F7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ABADC2"/>
          </a:solidFill>
          <a:uFillTx/>
          <a:latin typeface="Consolas"/>
          <a:ea typeface="Consolas"/>
          <a:cs typeface="Consolas"/>
          <a:sym typeface="Consolas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ABADC2"/>
          </a:solidFill>
          <a:uFillTx/>
          <a:latin typeface="Consolas"/>
          <a:ea typeface="Consolas"/>
          <a:cs typeface="Consolas"/>
          <a:sym typeface="Consolas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ABADC2"/>
          </a:solidFill>
          <a:uFillTx/>
          <a:latin typeface="Consolas"/>
          <a:ea typeface="Consolas"/>
          <a:cs typeface="Consolas"/>
          <a:sym typeface="Consolas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ABADC2"/>
          </a:solidFill>
          <a:uFillTx/>
          <a:latin typeface="Consolas"/>
          <a:ea typeface="Consolas"/>
          <a:cs typeface="Consolas"/>
          <a:sym typeface="Consolas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ABADC2"/>
          </a:solidFill>
          <a:uFillTx/>
          <a:latin typeface="Consolas"/>
          <a:ea typeface="Consolas"/>
          <a:cs typeface="Consolas"/>
          <a:sym typeface="Consolas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ABADC2"/>
          </a:solidFill>
          <a:uFillTx/>
          <a:latin typeface="Consolas"/>
          <a:ea typeface="Consolas"/>
          <a:cs typeface="Consolas"/>
          <a:sym typeface="Consolas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ABADC2"/>
          </a:solidFill>
          <a:uFillTx/>
          <a:latin typeface="Consolas"/>
          <a:ea typeface="Consolas"/>
          <a:cs typeface="Consolas"/>
          <a:sym typeface="Consolas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ABADC2"/>
          </a:solidFill>
          <a:uFillTx/>
          <a:latin typeface="Consolas"/>
          <a:ea typeface="Consolas"/>
          <a:cs typeface="Consolas"/>
          <a:sym typeface="Consolas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ABADC2"/>
          </a:solidFill>
          <a:uFillTx/>
          <a:latin typeface="Consolas"/>
          <a:ea typeface="Consolas"/>
          <a:cs typeface="Consolas"/>
          <a:sym typeface="Consolas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50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50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50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50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50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50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50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50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50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"/><Relationship Id="rId3" Type="http://schemas.openxmlformats.org/officeDocument/2006/relationships/image" Target="../media/image5.png"/><Relationship Id="rId4" Type="http://schemas.openxmlformats.org/officeDocument/2006/relationships/image" Target="../media/image1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"/><Relationship Id="rId3" Type="http://schemas.openxmlformats.org/officeDocument/2006/relationships/image" Target="../media/image5.tif"/><Relationship Id="rId4" Type="http://schemas.openxmlformats.org/officeDocument/2006/relationships/image" Target="../media/image1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"/><Relationship Id="rId3" Type="http://schemas.openxmlformats.org/officeDocument/2006/relationships/image" Target="../media/image1.t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.t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7.t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346H.jpg" descr="346H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142" y="-1382497"/>
            <a:ext cx="24398285" cy="16265525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Rectángulo"/>
          <p:cNvSpPr/>
          <p:nvPr/>
        </p:nvSpPr>
        <p:spPr>
          <a:xfrm>
            <a:off x="-30422" y="-3184"/>
            <a:ext cx="24444844" cy="13722369"/>
          </a:xfrm>
          <a:prstGeom prst="rect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2558632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36" name="Vue JS"/>
          <p:cNvSpPr txBox="1"/>
          <p:nvPr/>
        </p:nvSpPr>
        <p:spPr>
          <a:xfrm>
            <a:off x="1955945" y="5251694"/>
            <a:ext cx="20472110" cy="2997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>
              <a:lnSpc>
                <a:spcPct val="80000"/>
              </a:lnSpc>
              <a:defRPr cap="all" sz="15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reACT JS</a:t>
            </a:r>
          </a:p>
        </p:txBody>
      </p:sp>
      <p:sp>
        <p:nvSpPr>
          <p:cNvPr id="37" name="Línea"/>
          <p:cNvSpPr/>
          <p:nvPr/>
        </p:nvSpPr>
        <p:spPr>
          <a:xfrm>
            <a:off x="5192972" y="5126416"/>
            <a:ext cx="13998056" cy="1"/>
          </a:xfrm>
          <a:prstGeom prst="line">
            <a:avLst/>
          </a:prstGeom>
          <a:ln w="76200">
            <a:solidFill>
              <a:srgbClr val="FCFFFD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38" name="Línea"/>
          <p:cNvSpPr/>
          <p:nvPr/>
        </p:nvSpPr>
        <p:spPr>
          <a:xfrm>
            <a:off x="5192972" y="7920416"/>
            <a:ext cx="13998056" cy="1"/>
          </a:xfrm>
          <a:prstGeom prst="line">
            <a:avLst/>
          </a:prstGeom>
          <a:ln w="76200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39" name="the ultimate frontend framework"/>
          <p:cNvSpPr txBox="1"/>
          <p:nvPr/>
        </p:nvSpPr>
        <p:spPr>
          <a:xfrm>
            <a:off x="7440431" y="8031213"/>
            <a:ext cx="9503138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ctr">
              <a:defRPr b="1" cap="all" spc="500" sz="2500">
                <a:solidFill>
                  <a:srgbClr val="F2D075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t>the TRUE frontend Library</a:t>
            </a:r>
          </a:p>
          <a:p>
            <a:pPr algn="ctr">
              <a:defRPr b="1" cap="all" spc="500" sz="2500">
                <a:solidFill>
                  <a:srgbClr val="F2D075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</a:p>
          <a:p>
            <a:pPr algn="ctr">
              <a:defRPr b="1" cap="all" spc="500" sz="2500">
                <a:solidFill>
                  <a:srgbClr val="F2D075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t>http://172.16.20.214:5000 </a:t>
            </a:r>
          </a:p>
        </p:txBody>
      </p:sp>
      <p:pic>
        <p:nvPicPr>
          <p:cNvPr id="4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81708" y="3258825"/>
            <a:ext cx="4644084" cy="32835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Número de diapositiva"/>
          <p:cNvSpPr txBox="1"/>
          <p:nvPr>
            <p:ph type="sldNum" sz="quarter" idx="4294967295"/>
          </p:nvPr>
        </p:nvSpPr>
        <p:spPr>
          <a:xfrm>
            <a:off x="23144729" y="819533"/>
            <a:ext cx="357506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4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25" name="04. data, props and methods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03.</a:t>
            </a:r>
            <a:r>
              <a:t> </a:t>
            </a:r>
            <a:r>
              <a:rPr>
                <a:solidFill>
                  <a:srgbClr val="ABADC2"/>
                </a:solidFill>
              </a:rPr>
              <a:t>state, props and methods.</a:t>
            </a:r>
          </a:p>
        </p:txBody>
      </p:sp>
      <p:sp>
        <p:nvSpPr>
          <p:cNvPr id="126" name="import React, { PureComponent } from 'react';…"/>
          <p:cNvSpPr txBox="1"/>
          <p:nvPr/>
        </p:nvSpPr>
        <p:spPr>
          <a:xfrm>
            <a:off x="6337729" y="4610221"/>
            <a:ext cx="8152173" cy="789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import React, { PureComponent } from 'react';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class App extends PureComponent {</a:t>
            </a:r>
          </a:p>
          <a:p>
            <a:pPr lvl="1" indent="228600"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state = {</a:t>
            </a:r>
          </a:p>
          <a:p>
            <a:pPr lvl="2" indent="457200"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text: `Hi`,</a:t>
            </a:r>
          </a:p>
          <a:p>
            <a:pPr lvl="1" indent="228600"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  <a:p>
            <a:pPr lvl="1" indent="228600"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lvl="1" indent="228600"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helloMethod = () =&gt; {</a:t>
            </a:r>
          </a:p>
          <a:p>
            <a:pPr lvl="2" indent="457200"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const { test } = this.props;</a:t>
            </a:r>
          </a:p>
          <a:p>
            <a:pPr lvl="2" indent="457200"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const { text } = this.state;</a:t>
            </a:r>
          </a:p>
          <a:p>
            <a:pPr lvl="2" indent="457200"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console.log(`${text} - ${test}`);</a:t>
            </a:r>
          </a:p>
          <a:p>
            <a:pPr lvl="1" indent="228600"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render() {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return (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&lt;div&gt;App&lt;/div&gt;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)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}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export default App;</a:t>
            </a:r>
          </a:p>
        </p:txBody>
      </p:sp>
      <p:pic>
        <p:nvPicPr>
          <p:cNvPr id="1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Número de diapositiva"/>
          <p:cNvSpPr txBox="1"/>
          <p:nvPr>
            <p:ph type="sldNum" sz="quarter" idx="4294967295"/>
          </p:nvPr>
        </p:nvSpPr>
        <p:spPr>
          <a:xfrm>
            <a:off x="23010426" y="819533"/>
            <a:ext cx="626111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0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31" name="05. loops and conditionals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04.</a:t>
            </a:r>
            <a:r>
              <a:t> </a:t>
            </a:r>
            <a:r>
              <a:rPr>
                <a:solidFill>
                  <a:srgbClr val="ABADC2"/>
                </a:solidFill>
              </a:rPr>
              <a:t>loops.</a:t>
            </a:r>
          </a:p>
        </p:txBody>
      </p:sp>
      <p:pic>
        <p:nvPicPr>
          <p:cNvPr id="13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4750" y="4251827"/>
            <a:ext cx="9753601" cy="7086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Screen Shot 2018-06-18 at 23.34.55.png" descr="Screen Shot 2018-06-18 at 23.34.5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51810" y="6136205"/>
            <a:ext cx="10354373" cy="70133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Número de diapositiva"/>
          <p:cNvSpPr txBox="1"/>
          <p:nvPr>
            <p:ph type="sldNum" sz="quarter" idx="4294967295"/>
          </p:nvPr>
        </p:nvSpPr>
        <p:spPr>
          <a:xfrm>
            <a:off x="23010426" y="819533"/>
            <a:ext cx="626111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7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38" name="05. loops and conditionals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04.</a:t>
            </a:r>
            <a:r>
              <a:t> </a:t>
            </a:r>
            <a:r>
              <a:rPr>
                <a:solidFill>
                  <a:srgbClr val="ABADC2"/>
                </a:solidFill>
              </a:rPr>
              <a:t>conditionals.</a:t>
            </a:r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7408" y="7311657"/>
            <a:ext cx="8037404" cy="52579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12960" y="4251827"/>
            <a:ext cx="12496801" cy="4470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01444" y="7705448"/>
            <a:ext cx="12496801" cy="4470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Número de diapositiva"/>
          <p:cNvSpPr txBox="1"/>
          <p:nvPr>
            <p:ph type="sldNum" sz="quarter" idx="4294967295"/>
          </p:nvPr>
        </p:nvSpPr>
        <p:spPr>
          <a:xfrm>
            <a:off x="23010426" y="819533"/>
            <a:ext cx="626111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5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46" name="06. handling user inputs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06.</a:t>
            </a:r>
            <a:r>
              <a:t> </a:t>
            </a:r>
            <a:r>
              <a:rPr>
                <a:solidFill>
                  <a:srgbClr val="ABADC2"/>
                </a:solidFill>
              </a:rPr>
              <a:t>handling user inputs.</a:t>
            </a:r>
          </a:p>
        </p:txBody>
      </p:sp>
      <p:sp>
        <p:nvSpPr>
          <p:cNvPr id="147" name="&lt;button v-on:click=&quot;reverseMessage&quot;&gt;Reverse Message&lt;/button&gt;…"/>
          <p:cNvSpPr txBox="1"/>
          <p:nvPr/>
        </p:nvSpPr>
        <p:spPr>
          <a:xfrm>
            <a:off x="1010795" y="6123314"/>
            <a:ext cx="16598815" cy="4833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defTabSz="457200">
              <a:lnSpc>
                <a:spcPts val="5400"/>
              </a:lnSpc>
              <a:defRPr sz="30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&lt;</a:t>
            </a:r>
            <a:r>
              <a:rPr>
                <a:solidFill>
                  <a:srgbClr val="E06C75"/>
                </a:solidFill>
              </a:rPr>
              <a:t>button</a:t>
            </a:r>
            <a:r>
              <a:t> </a:t>
            </a:r>
            <a:r>
              <a:rPr>
                <a:solidFill>
                  <a:srgbClr val="D19A66"/>
                </a:solidFill>
              </a:rPr>
              <a:t>onClick</a:t>
            </a:r>
            <a:r>
              <a:t>=“this.coolFunction”&gt;</a:t>
            </a:r>
            <a:r>
              <a:rPr>
                <a:solidFill>
                  <a:srgbClr val="BBBBBB"/>
                </a:solidFill>
              </a:rPr>
              <a:t>GO REACT</a:t>
            </a:r>
            <a:r>
              <a:t>&lt;/</a:t>
            </a:r>
            <a:r>
              <a:rPr>
                <a:solidFill>
                  <a:srgbClr val="E06C75"/>
                </a:solidFill>
              </a:rPr>
              <a:t>button</a:t>
            </a:r>
            <a:r>
              <a:t>&gt;</a:t>
            </a:r>
          </a:p>
          <a:p>
            <a:pPr defTabSz="457200">
              <a:lnSpc>
                <a:spcPts val="5400"/>
              </a:lnSpc>
              <a:defRPr sz="30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defRPr>
            </a:pPr>
          </a:p>
          <a:p>
            <a:pPr defTabSz="457200">
              <a:lnSpc>
                <a:spcPts val="5100"/>
              </a:lnSpc>
              <a:defRPr sz="1200">
                <a:solidFill>
                  <a:srgbClr val="1A1A1A"/>
                </a:solidFill>
              </a:defRPr>
            </a:pPr>
            <a:r>
              <a:rPr sz="30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rPr>
              <a:t>React events are named using camelCase, rather than lowercase.</a:t>
            </a:r>
            <a:endParaRPr sz="3000">
              <a:solidFill>
                <a:srgbClr val="ABB2B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457200">
              <a:lnSpc>
                <a:spcPts val="2900"/>
              </a:lnSpc>
              <a:defRPr sz="1200">
                <a:solidFill>
                  <a:srgbClr val="1A1A1A"/>
                </a:solidFill>
              </a:defRPr>
            </a:pPr>
            <a:endParaRPr sz="3000">
              <a:solidFill>
                <a:srgbClr val="ABB2B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457200">
              <a:lnSpc>
                <a:spcPts val="5600"/>
              </a:lnSpc>
              <a:defRPr sz="14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sz="30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rPr>
              <a:t>onClick onContextMenu onDoubleClick onDrag onDragEnd onDragEnter onDragExit</a:t>
            </a:r>
            <a:endParaRPr sz="3000">
              <a:solidFill>
                <a:srgbClr val="ABB2B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457200">
              <a:lnSpc>
                <a:spcPts val="2900"/>
              </a:lnSpc>
              <a:defRPr sz="1200">
                <a:solidFill>
                  <a:srgbClr val="1A1A1A"/>
                </a:solidFill>
              </a:defRPr>
            </a:pPr>
            <a:endParaRPr sz="3000">
              <a:solidFill>
                <a:srgbClr val="ABB2B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457200">
              <a:lnSpc>
                <a:spcPts val="5100"/>
              </a:lnSpc>
              <a:defRPr sz="1200">
                <a:solidFill>
                  <a:srgbClr val="1A1A1A"/>
                </a:solidFill>
              </a:defRPr>
            </a:pPr>
            <a:r>
              <a:rPr sz="3000">
                <a:solidFill>
                  <a:srgbClr val="ABB2BF"/>
                </a:solidFill>
                <a:latin typeface="Consolas"/>
                <a:ea typeface="Consolas"/>
                <a:cs typeface="Consolas"/>
                <a:sym typeface="Consolas"/>
              </a:rPr>
              <a:t>With JSX you pass a function as the event handler, rather than a string.</a:t>
            </a:r>
            <a:endParaRPr sz="3000">
              <a:solidFill>
                <a:srgbClr val="BBBBB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Número de diapositiva"/>
          <p:cNvSpPr txBox="1"/>
          <p:nvPr>
            <p:ph type="sldNum" sz="quarter" idx="4294967295"/>
          </p:nvPr>
        </p:nvSpPr>
        <p:spPr>
          <a:xfrm>
            <a:off x="23010426" y="819533"/>
            <a:ext cx="626111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1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52" name="07. lifecycle hooks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07.</a:t>
            </a:r>
            <a:r>
              <a:t> </a:t>
            </a:r>
            <a:r>
              <a:rPr>
                <a:solidFill>
                  <a:srgbClr val="ABADC2"/>
                </a:solidFill>
              </a:rPr>
              <a:t>lifecycle hooks.</a:t>
            </a:r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1954" y="4251827"/>
            <a:ext cx="18534233" cy="8650751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getDerivedStateFromProps"/>
          <p:cNvSpPr/>
          <p:nvPr/>
        </p:nvSpPr>
        <p:spPr>
          <a:xfrm>
            <a:off x="2916421" y="7917629"/>
            <a:ext cx="4506341" cy="509081"/>
          </a:xfrm>
          <a:prstGeom prst="rect">
            <a:avLst/>
          </a:prstGeom>
          <a:solidFill>
            <a:srgbClr val="ABADC2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12700" dist="127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algn="ctr" defTabSz="457200">
              <a:defRPr sz="1800">
                <a:solidFill>
                  <a:srgbClr val="000000"/>
                </a:solidFill>
              </a:defRPr>
            </a:lvl1pPr>
          </a:lstStyle>
          <a:p>
            <a:pPr/>
            <a:r>
              <a:t>getDerivedStateFromProps</a:t>
            </a:r>
          </a:p>
        </p:txBody>
      </p:sp>
      <p:sp>
        <p:nvSpPr>
          <p:cNvPr id="155" name="getDerivedStateFromProps"/>
          <p:cNvSpPr/>
          <p:nvPr/>
        </p:nvSpPr>
        <p:spPr>
          <a:xfrm>
            <a:off x="9125598" y="5871805"/>
            <a:ext cx="4506341" cy="509081"/>
          </a:xfrm>
          <a:prstGeom prst="rect">
            <a:avLst/>
          </a:prstGeom>
          <a:solidFill>
            <a:srgbClr val="ABADC2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12700" dist="127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algn="ctr" defTabSz="457200">
              <a:defRPr sz="1800">
                <a:solidFill>
                  <a:srgbClr val="000000"/>
                </a:solidFill>
              </a:defRPr>
            </a:lvl1pPr>
          </a:lstStyle>
          <a:p>
            <a:pPr/>
            <a:r>
              <a:t>getDerivedStateFromProps</a:t>
            </a:r>
          </a:p>
        </p:txBody>
      </p:sp>
      <p:sp>
        <p:nvSpPr>
          <p:cNvPr id="156" name="getSnapshotBeforeUpdate"/>
          <p:cNvSpPr/>
          <p:nvPr/>
        </p:nvSpPr>
        <p:spPr>
          <a:xfrm>
            <a:off x="9125598" y="9054840"/>
            <a:ext cx="4506341" cy="509081"/>
          </a:xfrm>
          <a:prstGeom prst="rect">
            <a:avLst/>
          </a:prstGeom>
          <a:solidFill>
            <a:srgbClr val="ABADC2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12700" dist="127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algn="ctr" defTabSz="457200">
              <a:defRPr sz="1800">
                <a:solidFill>
                  <a:srgbClr val="000000"/>
                </a:solidFill>
              </a:defRPr>
            </a:lvl1pPr>
          </a:lstStyle>
          <a:p>
            <a:pPr/>
            <a:r>
              <a:t>getSnapshotBeforeUpdate</a:t>
            </a:r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Número de diapositiva"/>
          <p:cNvSpPr txBox="1"/>
          <p:nvPr>
            <p:ph type="sldNum" sz="quarter" idx="4294967295"/>
          </p:nvPr>
        </p:nvSpPr>
        <p:spPr>
          <a:xfrm>
            <a:off x="23010426" y="819533"/>
            <a:ext cx="626111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0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61" name="13. dev tooling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08.</a:t>
            </a:r>
            <a:r>
              <a:rPr>
                <a:solidFill>
                  <a:srgbClr val="ABADC2"/>
                </a:solidFill>
              </a:rPr>
              <a:t> dev tooling.</a:t>
            </a:r>
          </a:p>
        </p:txBody>
      </p:sp>
      <p:pic>
        <p:nvPicPr>
          <p:cNvPr id="162" name="Screen Shot 2018-06-18 at 23.51.42.png" descr="Screen Shot 2018-06-18 at 23.51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6065" y="5418104"/>
            <a:ext cx="21291870" cy="46445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Número de diapositiva"/>
          <p:cNvSpPr txBox="1"/>
          <p:nvPr>
            <p:ph type="sldNum" sz="quarter" idx="4294967295"/>
          </p:nvPr>
        </p:nvSpPr>
        <p:spPr>
          <a:xfrm>
            <a:off x="23010426" y="819533"/>
            <a:ext cx="626111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6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67" name="14. hands on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09.</a:t>
            </a:r>
            <a:r>
              <a:rPr>
                <a:solidFill>
                  <a:srgbClr val="ABADC2"/>
                </a:solidFill>
              </a:rPr>
              <a:t> starting our Marvel app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540078" y="4581075"/>
            <a:ext cx="5303844" cy="83361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Número de diapositiva"/>
          <p:cNvSpPr txBox="1"/>
          <p:nvPr>
            <p:ph type="sldNum" sz="quarter" idx="4294967295"/>
          </p:nvPr>
        </p:nvSpPr>
        <p:spPr>
          <a:xfrm>
            <a:off x="23010426" y="819533"/>
            <a:ext cx="626111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2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73" name="14. hands on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10.</a:t>
            </a:r>
            <a:r>
              <a:rPr>
                <a:solidFill>
                  <a:srgbClr val="ABADC2"/>
                </a:solidFill>
              </a:rPr>
              <a:t> what’s next?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Número de diapositiva"/>
          <p:cNvSpPr txBox="1"/>
          <p:nvPr>
            <p:ph type="sldNum" sz="quarter" idx="4294967295"/>
          </p:nvPr>
        </p:nvSpPr>
        <p:spPr>
          <a:xfrm>
            <a:off x="23010426" y="819533"/>
            <a:ext cx="626111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80" name="Grupo"/>
          <p:cNvGrpSpPr/>
          <p:nvPr/>
        </p:nvGrpSpPr>
        <p:grpSpPr>
          <a:xfrm>
            <a:off x="1363272" y="6862964"/>
            <a:ext cx="19780530" cy="988563"/>
            <a:chOff x="0" y="0"/>
            <a:chExt cx="19780529" cy="988562"/>
          </a:xfrm>
        </p:grpSpPr>
        <p:sp>
          <p:nvSpPr>
            <p:cNvPr id="177" name="thanks for your attention."/>
            <p:cNvSpPr txBox="1"/>
            <p:nvPr/>
          </p:nvSpPr>
          <p:spPr>
            <a:xfrm>
              <a:off x="-1" y="28"/>
              <a:ext cx="19780530" cy="9885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normAutofit fontScale="100000" lnSpcReduction="0"/>
            </a:bodyPr>
            <a:lstStyle/>
            <a:p>
              <a:pPr algn="ctr" defTabSz="493318">
                <a:lnSpc>
                  <a:spcPct val="80000"/>
                </a:lnSpc>
                <a:defRPr b="1" sz="5976">
                  <a:solidFill>
                    <a:srgbClr val="ABADC2"/>
                  </a:solidFill>
                  <a:latin typeface="Consolas"/>
                  <a:ea typeface="Consolas"/>
                  <a:cs typeface="Consolas"/>
                  <a:sym typeface="Consolas"/>
                </a:defRPr>
              </a:pPr>
              <a:r>
                <a:t>thanks for your</a:t>
              </a:r>
              <a:r>
                <a:rPr>
                  <a:solidFill>
                    <a:srgbClr val="41B883"/>
                  </a:solidFill>
                </a:rPr>
                <a:t> </a:t>
              </a:r>
              <a:r>
                <a:rPr>
                  <a:solidFill>
                    <a:srgbClr val="F2D075"/>
                  </a:solidFill>
                </a:rPr>
                <a:t>attention</a:t>
              </a:r>
              <a:r>
                <a:t>.</a:t>
              </a:r>
            </a:p>
          </p:txBody>
        </p:sp>
        <p:pic>
          <p:nvPicPr>
            <p:cNvPr id="178" name="Imagen" descr="Imagen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6459818" y="-1"/>
              <a:ext cx="988562" cy="9885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9" name="Imagen" descr="Imagen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7616417" y="-1"/>
              <a:ext cx="988563" cy="9885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1" name="special thanks to @xavism9 for provide the slides!"/>
          <p:cNvSpPr txBox="1"/>
          <p:nvPr/>
        </p:nvSpPr>
        <p:spPr>
          <a:xfrm>
            <a:off x="5378370" y="10053821"/>
            <a:ext cx="1136238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/>
            <a:r>
              <a:t>special thanks to </a:t>
            </a:r>
            <a:r>
              <a:rPr>
                <a:solidFill>
                  <a:srgbClr val="A7A7A7"/>
                </a:solidFill>
              </a:rPr>
              <a:t>@xavism9</a:t>
            </a:r>
            <a:r>
              <a:t> for provide the slides!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Número de diapositiva"/>
          <p:cNvSpPr txBox="1"/>
          <p:nvPr>
            <p:ph type="sldNum" sz="quarter" idx="4294967295"/>
          </p:nvPr>
        </p:nvSpPr>
        <p:spPr>
          <a:xfrm>
            <a:off x="23144729" y="819533"/>
            <a:ext cx="357506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3" name="$whoami."/>
          <p:cNvSpPr txBox="1"/>
          <p:nvPr/>
        </p:nvSpPr>
        <p:spPr>
          <a:xfrm>
            <a:off x="1010794" y="2683479"/>
            <a:ext cx="5426995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defTabSz="493318">
              <a:lnSpc>
                <a:spcPct val="80000"/>
              </a:lnSpc>
              <a:defRPr b="1" sz="5976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$whoami.</a:t>
            </a:r>
          </a:p>
        </p:txBody>
      </p:sp>
      <p:sp>
        <p:nvSpPr>
          <p:cNvPr id="44" name="Xavi Sánchez Mir"/>
          <p:cNvSpPr txBox="1"/>
          <p:nvPr/>
        </p:nvSpPr>
        <p:spPr>
          <a:xfrm>
            <a:off x="3456318" y="4440023"/>
            <a:ext cx="8805448" cy="841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defTabSz="817244">
              <a:lnSpc>
                <a:spcPct val="80000"/>
              </a:lnSpc>
              <a:defRPr sz="4950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Gonzalo Soriano</a:t>
            </a:r>
          </a:p>
        </p:txBody>
      </p:sp>
      <p:sp>
        <p:nvSpPr>
          <p:cNvPr id="45" name="Fullstack developer at Tokiota…"/>
          <p:cNvSpPr txBox="1"/>
          <p:nvPr/>
        </p:nvSpPr>
        <p:spPr>
          <a:xfrm>
            <a:off x="3383164" y="5567979"/>
            <a:ext cx="12974281" cy="3804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>
              <a:lnSpc>
                <a:spcPct val="80000"/>
              </a:lnSpc>
              <a:defRPr b="1" sz="5000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Fullstack developer</a:t>
            </a:r>
            <a:r>
              <a:rPr b="0"/>
              <a:t> at Tokiota</a:t>
            </a:r>
            <a:br>
              <a:rPr b="0"/>
            </a:br>
          </a:p>
        </p:txBody>
      </p:sp>
      <p:pic>
        <p:nvPicPr>
          <p:cNvPr id="46" name="Screen Shot 2018-06-18 at 23.51.42.png" descr="Screen Shot 2018-06-18 at 23.51.42.png"/>
          <p:cNvPicPr>
            <a:picLocks noChangeAspect="1"/>
          </p:cNvPicPr>
          <p:nvPr/>
        </p:nvPicPr>
        <p:blipFill>
          <a:blip r:embed="rId2">
            <a:extLst/>
          </a:blip>
          <a:srcRect l="39094" t="0" r="39093" b="3"/>
          <a:stretch>
            <a:fillRect/>
          </a:stretch>
        </p:blipFill>
        <p:spPr>
          <a:xfrm>
            <a:off x="16044027" y="3113479"/>
            <a:ext cx="4507850" cy="45081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1600" fill="norm" stroke="1" extrusionOk="0">
                <a:moveTo>
                  <a:pt x="9838" y="0"/>
                </a:moveTo>
                <a:cubicBezTo>
                  <a:pt x="7320" y="0"/>
                  <a:pt x="4803" y="1055"/>
                  <a:pt x="2882" y="3164"/>
                </a:cubicBezTo>
                <a:cubicBezTo>
                  <a:pt x="-961" y="7382"/>
                  <a:pt x="-961" y="14220"/>
                  <a:pt x="2882" y="18438"/>
                </a:cubicBezTo>
                <a:cubicBezTo>
                  <a:pt x="4803" y="20546"/>
                  <a:pt x="7320" y="21600"/>
                  <a:pt x="9838" y="21600"/>
                </a:cubicBezTo>
                <a:cubicBezTo>
                  <a:pt x="12356" y="21600"/>
                  <a:pt x="14875" y="20546"/>
                  <a:pt x="16796" y="18438"/>
                </a:cubicBezTo>
                <a:cubicBezTo>
                  <a:pt x="20639" y="14220"/>
                  <a:pt x="20639" y="7382"/>
                  <a:pt x="16796" y="3164"/>
                </a:cubicBezTo>
                <a:cubicBezTo>
                  <a:pt x="14875" y="1055"/>
                  <a:pt x="12356" y="0"/>
                  <a:pt x="9838" y="0"/>
                </a:cubicBezTo>
                <a:close/>
              </a:path>
            </a:pathLst>
          </a:custGeom>
          <a:ln w="12700">
            <a:miter lim="400000"/>
          </a:ln>
        </p:spPr>
      </p:pic>
      <p:grpSp>
        <p:nvGrpSpPr>
          <p:cNvPr id="49" name="Grupo"/>
          <p:cNvGrpSpPr/>
          <p:nvPr/>
        </p:nvGrpSpPr>
        <p:grpSpPr>
          <a:xfrm>
            <a:off x="3202424" y="6901733"/>
            <a:ext cx="10209224" cy="1137038"/>
            <a:chOff x="0" y="0"/>
            <a:chExt cx="10209223" cy="1137037"/>
          </a:xfrm>
        </p:grpSpPr>
        <p:pic>
          <p:nvPicPr>
            <p:cNvPr id="47" name="Imagen" descr="Imagen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0"/>
              <a:ext cx="1137038" cy="11370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8" name="@xavism9"/>
            <p:cNvSpPr txBox="1"/>
            <p:nvPr/>
          </p:nvSpPr>
          <p:spPr>
            <a:xfrm>
              <a:off x="1403775" y="156950"/>
              <a:ext cx="8805448" cy="8413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normAutofit fontScale="100000" lnSpcReduction="0"/>
            </a:bodyPr>
            <a:lstStyle>
              <a:lvl1pPr defTabSz="817244">
                <a:lnSpc>
                  <a:spcPct val="80000"/>
                </a:lnSpc>
                <a:defRPr sz="4950">
                  <a:solidFill>
                    <a:srgbClr val="ABADC2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pPr/>
              <a:r>
                <a:t>@aresgonza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Número de diapositiva"/>
          <p:cNvSpPr txBox="1"/>
          <p:nvPr>
            <p:ph type="sldNum" sz="quarter" idx="4294967295"/>
          </p:nvPr>
        </p:nvSpPr>
        <p:spPr>
          <a:xfrm>
            <a:off x="23135680" y="819533"/>
            <a:ext cx="375604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2" name="about to tokiota."/>
          <p:cNvSpPr txBox="1"/>
          <p:nvPr/>
        </p:nvSpPr>
        <p:spPr>
          <a:xfrm>
            <a:off x="1010794" y="2683479"/>
            <a:ext cx="12013624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defTabSz="493318">
              <a:lnSpc>
                <a:spcPct val="80000"/>
              </a:lnSpc>
              <a:defRPr b="1" sz="5976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about tokiota.</a:t>
            </a:r>
          </a:p>
        </p:txBody>
      </p:sp>
      <p:sp>
        <p:nvSpPr>
          <p:cNvPr id="53" name="Software company in bcn &amp; madrid"/>
          <p:cNvSpPr txBox="1"/>
          <p:nvPr/>
        </p:nvSpPr>
        <p:spPr>
          <a:xfrm>
            <a:off x="3456318" y="4440023"/>
            <a:ext cx="11843122" cy="823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Software company in bcn &amp; madrid</a:t>
            </a:r>
          </a:p>
        </p:txBody>
      </p:sp>
      <p:sp>
        <p:nvSpPr>
          <p:cNvPr id="54" name="Microsoft technologies…"/>
          <p:cNvSpPr txBox="1"/>
          <p:nvPr/>
        </p:nvSpPr>
        <p:spPr>
          <a:xfrm>
            <a:off x="3383164" y="5567979"/>
            <a:ext cx="12960096" cy="59939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Microsoft technologies</a:t>
            </a:r>
            <a:br/>
            <a:br/>
          </a:p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4 departaments</a:t>
            </a:r>
          </a:p>
          <a:p>
            <a:pPr lvl="5" indent="1143000"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</a:p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</a:p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70+ in </a:t>
            </a:r>
            <a:r>
              <a:rPr b="1"/>
              <a:t>Barcelona</a:t>
            </a:r>
            <a:r>
              <a:t>, 20+ in </a:t>
            </a:r>
            <a:r>
              <a:rPr b="1"/>
              <a:t>Madrid</a:t>
            </a:r>
            <a:br>
              <a:rPr b="1"/>
            </a:br>
          </a:p>
        </p:txBody>
      </p:sp>
      <p:grpSp>
        <p:nvGrpSpPr>
          <p:cNvPr id="57" name="Grupo"/>
          <p:cNvGrpSpPr/>
          <p:nvPr/>
        </p:nvGrpSpPr>
        <p:grpSpPr>
          <a:xfrm>
            <a:off x="3209266" y="9995999"/>
            <a:ext cx="10209225" cy="1137040"/>
            <a:chOff x="0" y="0"/>
            <a:chExt cx="10209223" cy="1137039"/>
          </a:xfrm>
        </p:grpSpPr>
        <p:pic>
          <p:nvPicPr>
            <p:cNvPr id="55" name="Imagen" descr="Imagen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-1"/>
              <a:ext cx="1137038" cy="11370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6" name="@tokiotait"/>
            <p:cNvSpPr txBox="1"/>
            <p:nvPr/>
          </p:nvSpPr>
          <p:spPr>
            <a:xfrm>
              <a:off x="1403775" y="156950"/>
              <a:ext cx="8805448" cy="8413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normAutofit fontScale="100000" lnSpcReduction="0"/>
            </a:bodyPr>
            <a:lstStyle>
              <a:lvl1pPr defTabSz="817244">
                <a:lnSpc>
                  <a:spcPct val="80000"/>
                </a:lnSpc>
                <a:defRPr sz="4950">
                  <a:solidFill>
                    <a:srgbClr val="ABADC2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pPr/>
              <a:r>
                <a:t>@tokiotait</a:t>
              </a:r>
            </a:p>
          </p:txBody>
        </p:sp>
      </p:grpSp>
      <p:sp>
        <p:nvSpPr>
          <p:cNvPr id="58" name="Development Infrastructure…"/>
          <p:cNvSpPr txBox="1"/>
          <p:nvPr/>
        </p:nvSpPr>
        <p:spPr>
          <a:xfrm>
            <a:off x="7982531" y="6372279"/>
            <a:ext cx="4661645" cy="251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Development</a:t>
            </a:r>
            <a:br/>
            <a:r>
              <a:t>Infrastructure</a:t>
            </a:r>
          </a:p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Sharepoint</a:t>
            </a:r>
          </a:p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Big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úmero de diapositiva"/>
          <p:cNvSpPr txBox="1"/>
          <p:nvPr>
            <p:ph type="sldNum" sz="quarter" idx="4294967295"/>
          </p:nvPr>
        </p:nvSpPr>
        <p:spPr>
          <a:xfrm>
            <a:off x="23144729" y="819533"/>
            <a:ext cx="357506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1" name="Línea"/>
          <p:cNvSpPr/>
          <p:nvPr/>
        </p:nvSpPr>
        <p:spPr>
          <a:xfrm>
            <a:off x="2966341" y="8425577"/>
            <a:ext cx="21424336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62" name="Grupo"/>
          <p:cNvSpPr txBox="1"/>
          <p:nvPr/>
        </p:nvSpPr>
        <p:spPr>
          <a:xfrm>
            <a:off x="4294597" y="6587446"/>
            <a:ext cx="6209891" cy="1203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 defTabSz="775969">
              <a:defRPr b="1" sz="3759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what is react &amp; reactdom</a:t>
            </a:r>
          </a:p>
        </p:txBody>
      </p:sp>
      <p:sp>
        <p:nvSpPr>
          <p:cNvPr id="63" name="Grupo"/>
          <p:cNvSpPr txBox="1"/>
          <p:nvPr/>
        </p:nvSpPr>
        <p:spPr>
          <a:xfrm>
            <a:off x="8297731" y="9238712"/>
            <a:ext cx="7788539" cy="1169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>
              <a:defRPr b="1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general syntax</a:t>
            </a:r>
          </a:p>
        </p:txBody>
      </p:sp>
      <p:sp>
        <p:nvSpPr>
          <p:cNvPr id="64" name="Grupo"/>
          <p:cNvSpPr txBox="1"/>
          <p:nvPr/>
        </p:nvSpPr>
        <p:spPr>
          <a:xfrm>
            <a:off x="14017832" y="6713756"/>
            <a:ext cx="7938815" cy="988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>
              <a:defRPr b="1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state, props and methods</a:t>
            </a:r>
          </a:p>
        </p:txBody>
      </p:sp>
      <p:sp>
        <p:nvSpPr>
          <p:cNvPr id="65" name="agenda."/>
          <p:cNvSpPr txBox="1"/>
          <p:nvPr/>
        </p:nvSpPr>
        <p:spPr>
          <a:xfrm>
            <a:off x="1010794" y="2683479"/>
            <a:ext cx="5426995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defTabSz="493318">
              <a:lnSpc>
                <a:spcPct val="80000"/>
              </a:lnSpc>
              <a:defRPr b="1" sz="5976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agenda.</a:t>
            </a:r>
          </a:p>
        </p:txBody>
      </p:sp>
      <p:sp>
        <p:nvSpPr>
          <p:cNvPr id="66" name="START"/>
          <p:cNvSpPr txBox="1"/>
          <p:nvPr/>
        </p:nvSpPr>
        <p:spPr>
          <a:xfrm>
            <a:off x="-3148166" y="8168755"/>
            <a:ext cx="5426994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r">
              <a:defRPr b="1">
                <a:solidFill>
                  <a:srgbClr val="34365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START</a:t>
            </a:r>
          </a:p>
        </p:txBody>
      </p:sp>
      <p:sp>
        <p:nvSpPr>
          <p:cNvPr id="67" name="Círculo"/>
          <p:cNvSpPr/>
          <p:nvPr/>
        </p:nvSpPr>
        <p:spPr>
          <a:xfrm>
            <a:off x="7062966" y="7945584"/>
            <a:ext cx="840543" cy="840543"/>
          </a:xfrm>
          <a:prstGeom prst="ellipse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2555999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68" name="02"/>
          <p:cNvSpPr txBox="1"/>
          <p:nvPr/>
        </p:nvSpPr>
        <p:spPr>
          <a:xfrm>
            <a:off x="7274701" y="8179338"/>
            <a:ext cx="41706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80000"/>
              </a:lnSpc>
              <a:defRPr b="1" sz="2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01</a:t>
            </a:r>
          </a:p>
        </p:txBody>
      </p:sp>
      <p:sp>
        <p:nvSpPr>
          <p:cNvPr id="69" name="Círculo"/>
          <p:cNvSpPr/>
          <p:nvPr/>
        </p:nvSpPr>
        <p:spPr>
          <a:xfrm>
            <a:off x="11946059" y="8043977"/>
            <a:ext cx="840543" cy="840543"/>
          </a:xfrm>
          <a:prstGeom prst="ellipse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2555999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70" name="02"/>
          <p:cNvSpPr txBox="1"/>
          <p:nvPr/>
        </p:nvSpPr>
        <p:spPr>
          <a:xfrm>
            <a:off x="12157794" y="8277731"/>
            <a:ext cx="41706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80000"/>
              </a:lnSpc>
              <a:defRPr b="1" sz="2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02</a:t>
            </a:r>
          </a:p>
        </p:txBody>
      </p:sp>
      <p:sp>
        <p:nvSpPr>
          <p:cNvPr id="71" name="Círculo"/>
          <p:cNvSpPr/>
          <p:nvPr/>
        </p:nvSpPr>
        <p:spPr>
          <a:xfrm>
            <a:off x="17177675" y="8005306"/>
            <a:ext cx="840543" cy="840543"/>
          </a:xfrm>
          <a:prstGeom prst="ellipse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2555999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72" name="02"/>
          <p:cNvSpPr txBox="1"/>
          <p:nvPr/>
        </p:nvSpPr>
        <p:spPr>
          <a:xfrm>
            <a:off x="17389409" y="8239060"/>
            <a:ext cx="41706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80000"/>
              </a:lnSpc>
              <a:defRPr b="1" sz="2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03</a:t>
            </a:r>
          </a:p>
        </p:txBody>
      </p:sp>
      <p:pic>
        <p:nvPicPr>
          <p:cNvPr id="7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291" y="6208824"/>
            <a:ext cx="2919732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úmero de diapositiva"/>
          <p:cNvSpPr txBox="1"/>
          <p:nvPr>
            <p:ph type="sldNum" sz="quarter" idx="4294967295"/>
          </p:nvPr>
        </p:nvSpPr>
        <p:spPr>
          <a:xfrm>
            <a:off x="23144729" y="819533"/>
            <a:ext cx="357506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6" name="Línea"/>
          <p:cNvSpPr/>
          <p:nvPr/>
        </p:nvSpPr>
        <p:spPr>
          <a:xfrm>
            <a:off x="2966341" y="8425577"/>
            <a:ext cx="21424336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77" name="Grupo"/>
          <p:cNvSpPr txBox="1"/>
          <p:nvPr/>
        </p:nvSpPr>
        <p:spPr>
          <a:xfrm>
            <a:off x="4485224" y="9187495"/>
            <a:ext cx="6042502" cy="1100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 defTabSz="726440">
              <a:defRPr b="1" sz="3520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loops and conditionals</a:t>
            </a:r>
          </a:p>
        </p:txBody>
      </p:sp>
      <p:sp>
        <p:nvSpPr>
          <p:cNvPr id="78" name="Grupo"/>
          <p:cNvSpPr txBox="1"/>
          <p:nvPr/>
        </p:nvSpPr>
        <p:spPr>
          <a:xfrm>
            <a:off x="8591514" y="6713056"/>
            <a:ext cx="7011159" cy="1277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>
              <a:lnSpc>
                <a:spcPct val="90000"/>
              </a:lnSpc>
              <a:defRPr b="1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handling user inputs</a:t>
            </a:r>
          </a:p>
        </p:txBody>
      </p:sp>
      <p:sp>
        <p:nvSpPr>
          <p:cNvPr id="79" name="Círculo"/>
          <p:cNvSpPr/>
          <p:nvPr/>
        </p:nvSpPr>
        <p:spPr>
          <a:xfrm>
            <a:off x="11676822" y="8056169"/>
            <a:ext cx="840543" cy="840543"/>
          </a:xfrm>
          <a:prstGeom prst="ellipse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2555999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80" name="02"/>
          <p:cNvSpPr txBox="1"/>
          <p:nvPr/>
        </p:nvSpPr>
        <p:spPr>
          <a:xfrm>
            <a:off x="11888557" y="8289923"/>
            <a:ext cx="41706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80000"/>
              </a:lnSpc>
              <a:defRPr b="1" sz="2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05</a:t>
            </a:r>
          </a:p>
        </p:txBody>
      </p:sp>
      <p:sp>
        <p:nvSpPr>
          <p:cNvPr id="81" name="Grupo"/>
          <p:cNvSpPr txBox="1"/>
          <p:nvPr/>
        </p:nvSpPr>
        <p:spPr>
          <a:xfrm>
            <a:off x="12621114" y="9128127"/>
            <a:ext cx="7788539" cy="1169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>
              <a:defRPr b="1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lifecycle hooks</a:t>
            </a:r>
          </a:p>
        </p:txBody>
      </p:sp>
      <p:sp>
        <p:nvSpPr>
          <p:cNvPr id="82" name="agenda."/>
          <p:cNvSpPr txBox="1"/>
          <p:nvPr/>
        </p:nvSpPr>
        <p:spPr>
          <a:xfrm>
            <a:off x="1010794" y="2683479"/>
            <a:ext cx="5426995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defTabSz="493318">
              <a:lnSpc>
                <a:spcPct val="80000"/>
              </a:lnSpc>
              <a:defRPr b="1" sz="5976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agenda.</a:t>
            </a:r>
          </a:p>
        </p:txBody>
      </p:sp>
      <p:sp>
        <p:nvSpPr>
          <p:cNvPr id="83" name="START"/>
          <p:cNvSpPr txBox="1"/>
          <p:nvPr/>
        </p:nvSpPr>
        <p:spPr>
          <a:xfrm>
            <a:off x="-3148166" y="8168755"/>
            <a:ext cx="5426994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r">
              <a:defRPr b="1">
                <a:solidFill>
                  <a:srgbClr val="34365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START</a:t>
            </a:r>
          </a:p>
        </p:txBody>
      </p:sp>
      <p:sp>
        <p:nvSpPr>
          <p:cNvPr id="84" name="Círculo"/>
          <p:cNvSpPr/>
          <p:nvPr/>
        </p:nvSpPr>
        <p:spPr>
          <a:xfrm>
            <a:off x="7062966" y="7945584"/>
            <a:ext cx="840543" cy="840543"/>
          </a:xfrm>
          <a:prstGeom prst="ellipse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19576712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85" name="02"/>
          <p:cNvSpPr txBox="1"/>
          <p:nvPr/>
        </p:nvSpPr>
        <p:spPr>
          <a:xfrm>
            <a:off x="7274701" y="8179338"/>
            <a:ext cx="41706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80000"/>
              </a:lnSpc>
              <a:defRPr b="1" sz="2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04</a:t>
            </a:r>
          </a:p>
        </p:txBody>
      </p:sp>
      <p:sp>
        <p:nvSpPr>
          <p:cNvPr id="86" name="Círculo"/>
          <p:cNvSpPr/>
          <p:nvPr/>
        </p:nvSpPr>
        <p:spPr>
          <a:xfrm>
            <a:off x="16078942" y="7933391"/>
            <a:ext cx="840543" cy="840543"/>
          </a:xfrm>
          <a:prstGeom prst="ellipse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2555999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87" name="02"/>
          <p:cNvSpPr txBox="1"/>
          <p:nvPr/>
        </p:nvSpPr>
        <p:spPr>
          <a:xfrm>
            <a:off x="16290677" y="8167145"/>
            <a:ext cx="41706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80000"/>
              </a:lnSpc>
              <a:defRPr b="1" sz="2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06</a:t>
            </a:r>
          </a:p>
        </p:txBody>
      </p:sp>
      <p:pic>
        <p:nvPicPr>
          <p:cNvPr id="8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291" y="6208824"/>
            <a:ext cx="2919732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Línea"/>
          <p:cNvSpPr/>
          <p:nvPr/>
        </p:nvSpPr>
        <p:spPr>
          <a:xfrm>
            <a:off x="-6678" y="8425577"/>
            <a:ext cx="18932504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91" name="Número de diapositiva"/>
          <p:cNvSpPr txBox="1"/>
          <p:nvPr>
            <p:ph type="sldNum" sz="quarter" idx="4294967295"/>
          </p:nvPr>
        </p:nvSpPr>
        <p:spPr>
          <a:xfrm>
            <a:off x="23144729" y="819533"/>
            <a:ext cx="357506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2" name="Grupo"/>
          <p:cNvSpPr txBox="1"/>
          <p:nvPr/>
        </p:nvSpPr>
        <p:spPr>
          <a:xfrm>
            <a:off x="3719340" y="9206231"/>
            <a:ext cx="6042501" cy="1100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>
              <a:defRPr b="1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dev tooling</a:t>
            </a:r>
          </a:p>
        </p:txBody>
      </p:sp>
      <p:sp>
        <p:nvSpPr>
          <p:cNvPr id="93" name="Grupo"/>
          <p:cNvSpPr txBox="1"/>
          <p:nvPr/>
        </p:nvSpPr>
        <p:spPr>
          <a:xfrm>
            <a:off x="7884679" y="6490983"/>
            <a:ext cx="7011159" cy="1277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>
              <a:lnSpc>
                <a:spcPct val="90000"/>
              </a:lnSpc>
              <a:defRPr b="1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starting our Marvel app</a:t>
            </a:r>
          </a:p>
        </p:txBody>
      </p:sp>
      <p:sp>
        <p:nvSpPr>
          <p:cNvPr id="94" name="Círculo"/>
          <p:cNvSpPr/>
          <p:nvPr/>
        </p:nvSpPr>
        <p:spPr>
          <a:xfrm>
            <a:off x="10969987" y="8005306"/>
            <a:ext cx="840543" cy="840543"/>
          </a:xfrm>
          <a:prstGeom prst="ellipse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2555999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95" name="02"/>
          <p:cNvSpPr txBox="1"/>
          <p:nvPr/>
        </p:nvSpPr>
        <p:spPr>
          <a:xfrm>
            <a:off x="11181723" y="8239060"/>
            <a:ext cx="41706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80000"/>
              </a:lnSpc>
              <a:defRPr b="1" sz="2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08</a:t>
            </a:r>
          </a:p>
        </p:txBody>
      </p:sp>
      <p:sp>
        <p:nvSpPr>
          <p:cNvPr id="96" name="agenda."/>
          <p:cNvSpPr txBox="1"/>
          <p:nvPr/>
        </p:nvSpPr>
        <p:spPr>
          <a:xfrm>
            <a:off x="1010794" y="2683479"/>
            <a:ext cx="5426995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defTabSz="493318">
              <a:lnSpc>
                <a:spcPct val="80000"/>
              </a:lnSpc>
              <a:defRPr b="1" sz="5976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agenda.</a:t>
            </a:r>
          </a:p>
        </p:txBody>
      </p:sp>
      <p:sp>
        <p:nvSpPr>
          <p:cNvPr id="97" name="Círculo"/>
          <p:cNvSpPr/>
          <p:nvPr/>
        </p:nvSpPr>
        <p:spPr>
          <a:xfrm>
            <a:off x="6297082" y="7964320"/>
            <a:ext cx="840543" cy="840543"/>
          </a:xfrm>
          <a:prstGeom prst="ellipse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2555999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98" name="02"/>
          <p:cNvSpPr txBox="1"/>
          <p:nvPr/>
        </p:nvSpPr>
        <p:spPr>
          <a:xfrm>
            <a:off x="6508817" y="8198074"/>
            <a:ext cx="41706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80000"/>
              </a:lnSpc>
              <a:defRPr b="1" sz="2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07</a:t>
            </a:r>
          </a:p>
        </p:txBody>
      </p:sp>
      <p:sp>
        <p:nvSpPr>
          <p:cNvPr id="99" name="ROSES"/>
          <p:cNvSpPr txBox="1"/>
          <p:nvPr/>
        </p:nvSpPr>
        <p:spPr>
          <a:xfrm>
            <a:off x="15281888" y="7931325"/>
            <a:ext cx="5426993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r">
              <a:defRPr b="1">
                <a:solidFill>
                  <a:srgbClr val="34365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END</a:t>
            </a:r>
          </a:p>
        </p:txBody>
      </p:sp>
      <p:sp>
        <p:nvSpPr>
          <p:cNvPr id="100" name="Grupo"/>
          <p:cNvSpPr txBox="1"/>
          <p:nvPr/>
        </p:nvSpPr>
        <p:spPr>
          <a:xfrm>
            <a:off x="12776081" y="9215907"/>
            <a:ext cx="6042502" cy="1100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>
            <a:lvl1pPr algn="ctr">
              <a:defRPr b="1"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what’s next?</a:t>
            </a:r>
          </a:p>
        </p:txBody>
      </p:sp>
      <p:sp>
        <p:nvSpPr>
          <p:cNvPr id="101" name="Círculo"/>
          <p:cNvSpPr/>
          <p:nvPr/>
        </p:nvSpPr>
        <p:spPr>
          <a:xfrm>
            <a:off x="15353824" y="7973996"/>
            <a:ext cx="840543" cy="840543"/>
          </a:xfrm>
          <a:prstGeom prst="ellipse">
            <a:avLst/>
          </a:prstGeom>
          <a:gradFill>
            <a:gsLst>
              <a:gs pos="0">
                <a:schemeClr val="accent6">
                  <a:hueOff val="-3049637"/>
                  <a:satOff val="10853"/>
                  <a:lumOff val="13568"/>
                  <a:alpha val="95417"/>
                </a:schemeClr>
              </a:gs>
              <a:gs pos="100000">
                <a:schemeClr val="accent6">
                  <a:hueOff val="-3858017"/>
                  <a:satOff val="-8145"/>
                  <a:lumOff val="6807"/>
                  <a:alpha val="95417"/>
                </a:schemeClr>
              </a:gs>
            </a:gsLst>
            <a:lin ang="2555999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02" name="02"/>
          <p:cNvSpPr txBox="1"/>
          <p:nvPr/>
        </p:nvSpPr>
        <p:spPr>
          <a:xfrm>
            <a:off x="15565558" y="8207750"/>
            <a:ext cx="417069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ctr">
              <a:lnSpc>
                <a:spcPct val="80000"/>
              </a:lnSpc>
              <a:defRPr b="1" sz="2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09</a:t>
            </a:r>
          </a:p>
        </p:txBody>
      </p:sp>
      <p:pic>
        <p:nvPicPr>
          <p:cNvPr id="10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291" y="6208824"/>
            <a:ext cx="2919732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Número de diapositiva"/>
          <p:cNvSpPr txBox="1"/>
          <p:nvPr>
            <p:ph type="sldNum" sz="quarter" idx="4294967295"/>
          </p:nvPr>
        </p:nvSpPr>
        <p:spPr>
          <a:xfrm>
            <a:off x="23144729" y="819533"/>
            <a:ext cx="357506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6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07" name="01. what is vue js and cli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01.</a:t>
            </a:r>
            <a:r>
              <a:t> </a:t>
            </a:r>
            <a:r>
              <a:rPr>
                <a:solidFill>
                  <a:srgbClr val="ABADC2"/>
                </a:solidFill>
              </a:rPr>
              <a:t>what is react &amp; reactdom</a:t>
            </a:r>
          </a:p>
        </p:txBody>
      </p:sp>
      <p:sp>
        <p:nvSpPr>
          <p:cNvPr id="108" name="Vue is a progressive framework for building user interfaces.…"/>
          <p:cNvSpPr txBox="1"/>
          <p:nvPr/>
        </p:nvSpPr>
        <p:spPr>
          <a:xfrm>
            <a:off x="1304061" y="4705215"/>
            <a:ext cx="19319770" cy="495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Reactjs is a </a:t>
            </a: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library</a:t>
            </a:r>
            <a:r>
              <a:t> for building user interfaces.</a:t>
            </a:r>
          </a:p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</a:p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React can be used as a base in the development of </a:t>
            </a: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single-page </a:t>
            </a:r>
            <a:r>
              <a:t>or mobile applications. </a:t>
            </a:r>
          </a:p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</a:p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However, to create complex applications, it is required to use a composition of various libraries for state management (e.g. </a:t>
            </a: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Redux</a:t>
            </a:r>
            <a:r>
              <a:t>), routing, etc.</a:t>
            </a:r>
          </a:p>
        </p:txBody>
      </p:sp>
      <p:pic>
        <p:nvPicPr>
          <p:cNvPr id="1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Vue is a progressive framework for building user interfaces.…"/>
          <p:cNvSpPr txBox="1"/>
          <p:nvPr/>
        </p:nvSpPr>
        <p:spPr>
          <a:xfrm>
            <a:off x="1304061" y="10393950"/>
            <a:ext cx="1931977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>
              <a:defRPr>
                <a:solidFill>
                  <a:srgbClr val="ABADC2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ReactDom take care as a </a:t>
            </a: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library</a:t>
            </a:r>
            <a:r>
              <a:t> to render React elements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13" name="01. what is vue js and cli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01.</a:t>
            </a:r>
            <a:r>
              <a:t> </a:t>
            </a:r>
            <a:r>
              <a:rPr>
                <a:solidFill>
                  <a:srgbClr val="ABADC2"/>
                </a:solidFill>
              </a:rPr>
              <a:t>what is react js</a:t>
            </a:r>
          </a:p>
        </p:txBody>
      </p:sp>
      <p:pic>
        <p:nvPicPr>
          <p:cNvPr id="1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05486" y="5078708"/>
            <a:ext cx="7773029" cy="5869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Número de diapositiva"/>
          <p:cNvSpPr txBox="1"/>
          <p:nvPr>
            <p:ph type="sldNum" sz="quarter" idx="4294967295"/>
          </p:nvPr>
        </p:nvSpPr>
        <p:spPr>
          <a:xfrm>
            <a:off x="23144729" y="819533"/>
            <a:ext cx="357506" cy="508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8" name="Línea"/>
          <p:cNvSpPr/>
          <p:nvPr/>
        </p:nvSpPr>
        <p:spPr>
          <a:xfrm>
            <a:off x="-501538" y="3961904"/>
            <a:ext cx="21420598" cy="1"/>
          </a:xfrm>
          <a:prstGeom prst="line">
            <a:avLst/>
          </a:prstGeom>
          <a:ln w="76200">
            <a:solidFill>
              <a:srgbClr val="343650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BADC2"/>
                </a:solidFill>
              </a:defRPr>
            </a:pPr>
          </a:p>
        </p:txBody>
      </p:sp>
      <p:sp>
        <p:nvSpPr>
          <p:cNvPr id="119" name="03. general syntax."/>
          <p:cNvSpPr txBox="1"/>
          <p:nvPr/>
        </p:nvSpPr>
        <p:spPr>
          <a:xfrm>
            <a:off x="1010794" y="2683479"/>
            <a:ext cx="19780530" cy="98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 fontScale="100000" lnSpcReduction="0"/>
          </a:bodyPr>
          <a:lstStyle/>
          <a:p>
            <a:pPr defTabSz="493318">
              <a:lnSpc>
                <a:spcPct val="80000"/>
              </a:lnSpc>
              <a:defRPr b="1" sz="5976">
                <a:solidFill>
                  <a:srgbClr val="41B88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chemeClr val="accent1">
                    <a:satOff val="-36923"/>
                    <a:lumOff val="15441"/>
                  </a:schemeClr>
                </a:solidFill>
              </a:rPr>
              <a:t>02.</a:t>
            </a:r>
            <a:r>
              <a:t> </a:t>
            </a:r>
            <a:r>
              <a:rPr>
                <a:solidFill>
                  <a:srgbClr val="ABADC2"/>
                </a:solidFill>
              </a:rPr>
              <a:t>general syntax.</a:t>
            </a:r>
          </a:p>
        </p:txBody>
      </p:sp>
      <p:sp>
        <p:nvSpPr>
          <p:cNvPr id="120" name="&lt;template&gt;…"/>
          <p:cNvSpPr txBox="1"/>
          <p:nvPr/>
        </p:nvSpPr>
        <p:spPr>
          <a:xfrm>
            <a:off x="4305943" y="6046934"/>
            <a:ext cx="9405703" cy="505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import React, { Component } from 'react';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import './App.css';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class App extends Component {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render() {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return (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&lt;div&gt;App&lt;/div&gt;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)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}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457200">
              <a:lnSpc>
                <a:spcPts val="4100"/>
              </a:lnSpc>
              <a:defRPr sz="23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export default App;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53096" y="2929733"/>
            <a:ext cx="2919731" cy="2064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282A40"/>
      </a:dk1>
      <a:lt1>
        <a:srgbClr val="C2B61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12700" dist="127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12700" dist="127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12700" dist="127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ABADC2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12700" dist="127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C2B617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12700" dist="127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C2B617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12700" dist="127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12700" dist="127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12700" dist="127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ABADC2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12700" dist="127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C2B617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12700" dist="127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C2B617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